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1828800"/>
            <a:ext cx="121916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7200" b="0">
                <a:solidFill>
                  <a:srgbClr val="FFD700"/>
                </a:solidFill>
                <a:latin typeface="맑은 고딕"/>
              </a:rPr>
              <a:t>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834640"/>
            <a:ext cx="12191695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4 개의 바퀴로 굴러가는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566160"/>
            <a:ext cx="12191695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3200" b="1">
                <a:solidFill>
                  <a:srgbClr val="FFD700"/>
                </a:solidFill>
                <a:latin typeface="맑은 고딕"/>
              </a:rPr>
              <a:t>바이브 코딩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480560"/>
            <a:ext cx="1219169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800" b="0">
                <a:solidFill>
                  <a:srgbClr val="39FF14"/>
                </a:solidFill>
                <a:latin typeface="맑은 고딕"/>
              </a:rPr>
              <a:t>— 시간 · 공간 · 연결 · 검증 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760720"/>
            <a:ext cx="121916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FFFFFF"/>
                </a:solidFill>
                <a:latin typeface="맑은 고딕"/>
              </a:rPr>
              <a:t>돌개 (돌아온 개발자) · 최호림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217920"/>
            <a:ext cx="121916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AAAAAA"/>
                </a:solidFill>
                <a:latin typeface="맑은 고딕"/>
              </a:rPr>
              <a:t>2026-05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3200" b="0">
                <a:solidFill>
                  <a:srgbClr val="FFFFFF"/>
                </a:solidFill>
                <a:latin typeface="맑은 고딕"/>
              </a:rPr>
              <a:t>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50292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연결 — 위험과 통제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FF8B6E"/>
                </a:solidFill>
                <a:latin typeface="맑은 고딕"/>
              </a:rPr>
              <a:t>⚠ 위험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🛡 통제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도구 폭발 (잘못된 선택)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도구 마비 (MCP 죽으면 환각)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38328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권한 누수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MCP 표준 사용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751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Subagent 격리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338328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권한 게이트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393192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depth=1 정책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7315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4800" b="0">
                <a:solidFill>
                  <a:srgbClr val="FFFFFF"/>
                </a:solidFill>
                <a:latin typeface="맑은 고딕"/>
              </a:rPr>
              <a:t>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45720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AAAAAA"/>
                </a:solidFill>
                <a:latin typeface="맑은 고딕"/>
              </a:rPr>
              <a:t>④ 요소 #4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914400"/>
            <a:ext cx="10058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검증 (Verification) — 가소성·가드레일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554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39FF14"/>
                </a:solidFill>
                <a:latin typeface="맑은 고딕"/>
              </a:rPr>
              <a:t>— 가소성·가드레일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468880"/>
            <a:ext cx="10362895" cy="914400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606040"/>
            <a:ext cx="9997135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800" b="1">
                <a:solidFill>
                  <a:srgbClr val="FFD700"/>
                </a:solidFill>
                <a:latin typeface="맑은 고딕"/>
              </a:rPr>
              <a:t>본질 — 건강검진 (정합성·일관성·목표) + 가드레일 (위험 차단). 가소성의 전제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840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잘못된 한입 위에 잘못된 한입 쌓임 방지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48056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자기 검증 → 가소성 (지식이 자라는 능력)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12064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시간성: 1~5 턴 차이 안 보임 / 30~100 턴 가야 드러남 — 자주 무시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3200" b="0">
                <a:solidFill>
                  <a:srgbClr val="FFFFFF"/>
                </a:solidFill>
                <a:latin typeface="맑은 고딕"/>
              </a:rPr>
              <a:t>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50292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검증 — 위험과 통제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FF8B6E"/>
                </a:solidFill>
                <a:latin typeface="맑은 고딕"/>
              </a:rPr>
              <a:t>⚠ 위험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🛡 통제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부재 → 성장 정지 (지식 안 자람)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과잉 → 진행 정지 (모든 호출 차단)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Hooks 6 이벤트 × 3 카덴스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permission_mode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75120" y="338328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PostSampling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4 요소가 *얽혀 있다* — 트레이드오프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463040"/>
            <a:ext cx="57607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600" b="1">
                <a:solidFill>
                  <a:srgbClr val="FFD700"/>
                </a:solidFill>
                <a:latin typeface="맑은 고딕"/>
              </a:rPr>
              <a:t>한 요소 약화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7920" y="1463040"/>
            <a:ext cx="5486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600" b="1">
                <a:solidFill>
                  <a:srgbClr val="39FF14"/>
                </a:solidFill>
                <a:latin typeface="맑은 고딕"/>
              </a:rPr>
              <a:t>다른 요소에 미치는 영향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103120"/>
            <a:ext cx="557784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240279"/>
            <a:ext cx="521207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1">
                <a:solidFill>
                  <a:srgbClr val="FFFFFF"/>
                </a:solidFill>
                <a:latin typeface="맑은 고딕"/>
              </a:rPr>
              <a:t>시간 깨짐 (한입 ❌)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2103120"/>
            <a:ext cx="548640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2240279"/>
            <a:ext cx="5120640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FFFFFF"/>
                </a:solidFill>
                <a:latin typeface="맑은 고딕"/>
              </a:rPr>
              <a:t>공간 부패 가속 (도구 결과 부풀림)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880360"/>
            <a:ext cx="557784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017520"/>
            <a:ext cx="521207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1">
                <a:solidFill>
                  <a:srgbClr val="FFFFFF"/>
                </a:solidFill>
                <a:latin typeface="맑은 고딕"/>
              </a:rPr>
              <a:t>공간 부패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2880360"/>
            <a:ext cx="548640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017520"/>
            <a:ext cx="5120640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FFFFFF"/>
                </a:solidFill>
                <a:latin typeface="맑은 고딕"/>
              </a:rPr>
              <a:t>시간 깨짐 가속 (같은 한입 또 돔)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657600"/>
            <a:ext cx="557784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794760"/>
            <a:ext cx="521207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1">
                <a:solidFill>
                  <a:srgbClr val="FFFFFF"/>
                </a:solidFill>
                <a:latin typeface="맑은 고딕"/>
              </a:rPr>
              <a:t>연결 폭발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3657600"/>
            <a:ext cx="548640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3794760"/>
            <a:ext cx="5120640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FFFFFF"/>
                </a:solidFill>
                <a:latin typeface="맑은 고딕"/>
              </a:rPr>
              <a:t>공간·시간·검증 *모두* 약화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434840"/>
            <a:ext cx="557784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572000"/>
            <a:ext cx="521207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1">
                <a:solidFill>
                  <a:srgbClr val="FFFFFF"/>
                </a:solidFill>
                <a:latin typeface="맑은 고딕"/>
              </a:rPr>
              <a:t>검증 부재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4434840"/>
            <a:ext cx="5486400" cy="64008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4572000"/>
            <a:ext cx="5120640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FFFFFF"/>
                </a:solidFill>
                <a:latin typeface="맑은 고딕"/>
              </a:rPr>
              <a:t>가소성 죽음 → 4 요소 *모두* 자라지 않음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126480"/>
            <a:ext cx="1127729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1">
                <a:solidFill>
                  <a:srgbClr val="FFD700"/>
                </a:solidFill>
                <a:latin typeface="맑은 고딕"/>
              </a:rPr>
              <a:t>4 요소는 얽혀 있다 — 한 자리에 손대면 다른 셋도 따라온다.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결론 — 설계 4 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FFFFFF"/>
                </a:solidFill>
                <a:latin typeface="맑은 고딕"/>
              </a:rPr>
              <a:t>• 4 요소 = 4 가지 설계의 형태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56032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FFFFFF"/>
                </a:solidFill>
                <a:latin typeface="맑은 고딕"/>
              </a:rPr>
              <a:t>• 시간 가능해졌으니 → 공간 짧게 / 연결 넓게 / 검증 단단하게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291839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FFFFFF"/>
                </a:solidFill>
                <a:latin typeface="맑은 고딕"/>
              </a:rPr>
              <a:t>• 한 자리도 빠지면 굴러가지 않는다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71600" y="4206240"/>
            <a:ext cx="9448495" cy="914400"/>
          </a:xfrm>
          <a:prstGeom prst="roundRect">
            <a:avLst>
              <a:gd name="adj" fmla="val 20000"/>
            </a:avLst>
          </a:prstGeom>
          <a:solidFill>
            <a:srgbClr val="000000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554480" y="4343400"/>
            <a:ext cx="9082735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D700"/>
                </a:solidFill>
                <a:latin typeface="맑은 고딕"/>
              </a:rPr>
              <a:t>"설계 없이는 코딩이 안된다."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86400"/>
            <a:ext cx="112772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39FF14"/>
                </a:solidFill>
                <a:latin typeface="맑은 고딕"/>
              </a:rPr>
              <a:t>🌐 강의 LLMWiki: vibe.llmwiki.kr/4-elements/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852160"/>
            <a:ext cx="112772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39FF14"/>
                </a:solidFill>
                <a:latin typeface="맑은 고딕"/>
              </a:rPr>
              <a:t>📖 소책자 합본: vibe.llmwiki.kr/booklet-4elements/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309360"/>
            <a:ext cx="112772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800" b="1">
                <a:solidFill>
                  <a:srgbClr val="FFD700"/>
                </a:solidFill>
                <a:latin typeface="맑은 고딕"/>
              </a:rPr>
              <a:t>— Q&amp;A —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D700"/>
                </a:solidFill>
                <a:latin typeface="맑은 고딕"/>
              </a:rPr>
              <a:t>한 자리라도 빠지면 굴러가지 않는다.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371600" y="1828800"/>
            <a:ext cx="4389120" cy="1645920"/>
          </a:xfrm>
          <a:prstGeom prst="roundRect">
            <a:avLst>
              <a:gd name="adj" fmla="val 4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554480" y="1965960"/>
            <a:ext cx="36576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3600" b="0">
                <a:solidFill>
                  <a:srgbClr val="FFFFFF"/>
                </a:solidFill>
                <a:latin typeface="맑은 고딕"/>
              </a:rPr>
              <a:t>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68880" y="2103120"/>
            <a:ext cx="292608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시간 (Time)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68880" y="2743200"/>
            <a:ext cx="2926080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루프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1828800"/>
            <a:ext cx="4389120" cy="1645920"/>
          </a:xfrm>
          <a:prstGeom prst="roundRect">
            <a:avLst>
              <a:gd name="adj" fmla="val 4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0" y="1965960"/>
            <a:ext cx="36576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3600" b="0">
                <a:solidFill>
                  <a:srgbClr val="FFFFFF"/>
                </a:solidFill>
                <a:latin typeface="맑은 고딕"/>
              </a:rPr>
              <a:t>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79" y="2103120"/>
            <a:ext cx="292608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공간 (Space)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2743200"/>
            <a:ext cx="2926080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한입감·부패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371600" y="3931920"/>
            <a:ext cx="4389120" cy="1645920"/>
          </a:xfrm>
          <a:prstGeom prst="roundRect">
            <a:avLst>
              <a:gd name="adj" fmla="val 4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554480" y="4069080"/>
            <a:ext cx="36576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3600" b="0">
                <a:solidFill>
                  <a:srgbClr val="FFFFFF"/>
                </a:solidFill>
                <a:latin typeface="맑은 고딕"/>
              </a:rPr>
              <a:t>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8880" y="4206240"/>
            <a:ext cx="292608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연결 (Connection)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8880" y="4846320"/>
            <a:ext cx="2926080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호환성·확장성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3931920"/>
            <a:ext cx="4389120" cy="1645920"/>
          </a:xfrm>
          <a:prstGeom prst="roundRect">
            <a:avLst>
              <a:gd name="adj" fmla="val 4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83680" y="4069080"/>
            <a:ext cx="36576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3600" b="0">
                <a:solidFill>
                  <a:srgbClr val="FFFFFF"/>
                </a:solidFill>
                <a:latin typeface="맑은 고딕"/>
              </a:rPr>
              <a:t>🛡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98079" y="4206240"/>
            <a:ext cx="292608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검증 (Verification)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98079" y="4846320"/>
            <a:ext cx="2926080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가소성·가드레일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5943600"/>
            <a:ext cx="1127729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AAAAAA"/>
                </a:solidFill>
                <a:latin typeface="맑은 고딕"/>
              </a:rPr>
              <a:t>시니어이면서 AI 네이티브가 발견한 4 자리.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지난 1년, 같은 자리에서 무너졌다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FFFFFF"/>
                </a:solidFill>
                <a:latin typeface="맑은 고딕"/>
              </a:rPr>
              <a:t>• 컨텍스트가 부패할 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0" y="201168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— 공간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FFFFFF"/>
                </a:solidFill>
                <a:latin typeface="맑은 고딕"/>
              </a:rPr>
              <a:t>• 한 작업을 너무 크게 잡았을 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0" y="274320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— 시간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47472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FFFFFF"/>
                </a:solidFill>
                <a:latin typeface="맑은 고딕"/>
              </a:rPr>
              <a:t>• 도구가 갑자기 안 닿을 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347472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— 연결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FFFFFF"/>
                </a:solidFill>
                <a:latin typeface="맑은 고딕"/>
              </a:rPr>
              <a:t>• 검증을 빼먹었을 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0" y="420624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— 검증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5486400"/>
            <a:ext cx="10362895" cy="822960"/>
          </a:xfrm>
          <a:prstGeom prst="roundRect">
            <a:avLst>
              <a:gd name="adj" fmla="val 20000"/>
            </a:avLst>
          </a:prstGeom>
          <a:solidFill>
            <a:srgbClr val="000000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5623560"/>
            <a:ext cx="9997135" cy="5486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600" b="1">
                <a:solidFill>
                  <a:srgbClr val="FFD700"/>
                </a:solidFill>
                <a:latin typeface="맑은 고딕"/>
              </a:rPr>
              <a:t>이 네 자리를 묶을 단어가 없었다. 그래서 이 책을 쓴다.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4 요소 한눈에 — 4 바퀴 도식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12772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b="0">
                <a:solidFill>
                  <a:srgbClr val="AAAAAA"/>
                </a:solidFill>
                <a:latin typeface="맑은 고딕"/>
              </a:rPr>
              <a:t>같은 시스템을 4 시야로 본다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88720" y="2011680"/>
            <a:ext cx="4114800" cy="182880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331720"/>
            <a:ext cx="374903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4200" b="0">
                <a:solidFill>
                  <a:srgbClr val="FFFFFF"/>
                </a:solidFill>
                <a:latin typeface="맑은 고딕"/>
              </a:rPr>
              <a:t>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63240"/>
            <a:ext cx="3749039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D700"/>
                </a:solidFill>
                <a:latin typeface="맑은 고딕"/>
              </a:rPr>
              <a:t>시간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520440"/>
            <a:ext cx="3749039" cy="91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루프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2011680"/>
            <a:ext cx="4114800" cy="182880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40880" y="2331720"/>
            <a:ext cx="374903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4200" b="0">
                <a:solidFill>
                  <a:srgbClr val="FFFFFF"/>
                </a:solidFill>
                <a:latin typeface="맑은 고딕"/>
              </a:rPr>
              <a:t>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40880" y="3063240"/>
            <a:ext cx="3749039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D700"/>
                </a:solidFill>
                <a:latin typeface="맑은 고딕"/>
              </a:rPr>
              <a:t>공간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40880" y="3520440"/>
            <a:ext cx="3749039" cy="91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한입감·부패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188720" y="4206240"/>
            <a:ext cx="4114800" cy="182880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71600" y="4526280"/>
            <a:ext cx="374903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4200" b="0">
                <a:solidFill>
                  <a:srgbClr val="FFFFFF"/>
                </a:solidFill>
                <a:latin typeface="맑은 고딕"/>
              </a:rPr>
              <a:t>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5257800"/>
            <a:ext cx="3749039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D700"/>
                </a:solidFill>
                <a:latin typeface="맑은 고딕"/>
              </a:rPr>
              <a:t>연결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5715000"/>
            <a:ext cx="3749039" cy="91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호환성·확장성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858000" y="4206240"/>
            <a:ext cx="4114800" cy="1828800"/>
          </a:xfrm>
          <a:prstGeom prst="roundRect">
            <a:avLst>
              <a:gd name="adj" fmla="val 10000"/>
            </a:avLst>
          </a:prstGeom>
          <a:solidFill>
            <a:srgbClr val="1A1A1A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040880" y="4526280"/>
            <a:ext cx="3749039" cy="36575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4200" b="0">
                <a:solidFill>
                  <a:srgbClr val="FFFFFF"/>
                </a:solidFill>
                <a:latin typeface="맑은 고딕"/>
              </a:rPr>
              <a:t>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40880" y="5257800"/>
            <a:ext cx="3749039" cy="1828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2200" b="1">
                <a:solidFill>
                  <a:srgbClr val="FFD700"/>
                </a:solidFill>
                <a:latin typeface="맑은 고딕"/>
              </a:rPr>
              <a:t>검증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0880" y="5715000"/>
            <a:ext cx="3749039" cy="914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600" b="0">
                <a:solidFill>
                  <a:srgbClr val="39FF14"/>
                </a:solidFill>
                <a:latin typeface="맑은 고딕"/>
              </a:rPr>
              <a:t>가소성·가드레일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400800"/>
            <a:ext cx="112772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200" b="0">
                <a:solidFill>
                  <a:srgbClr val="AAAAAA"/>
                </a:solidFill>
                <a:latin typeface="맑은 고딕"/>
              </a:rPr>
              <a:t>4 관점 · 4 축 · 4 바퀴 · 4 기둥 — 본문에서 문맥에 맞게 혼용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7315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4800" b="0">
                <a:solidFill>
                  <a:srgbClr val="FFFFFF"/>
                </a:solidFill>
                <a:latin typeface="맑은 고딕"/>
              </a:rPr>
              <a:t>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45720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AAAAAA"/>
                </a:solidFill>
                <a:latin typeface="맑은 고딕"/>
              </a:rPr>
              <a:t>④ 요소 #1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914400"/>
            <a:ext cx="10058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시간 (Time) — 루프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554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39FF14"/>
                </a:solidFill>
                <a:latin typeface="맑은 고딕"/>
              </a:rPr>
              <a:t>— 루프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468880"/>
            <a:ext cx="10362895" cy="914400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606040"/>
            <a:ext cx="9997135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800" b="1">
                <a:solidFill>
                  <a:srgbClr val="FFD700"/>
                </a:solidFill>
                <a:latin typeface="맑은 고딕"/>
              </a:rPr>
              <a:t>본질 — 함수 → 루프 (한 호출이 수십~수백 번 반복)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840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한 턴이 끝날 때 다음 턴이 다시 돌고, 도구 호출 없는 응답까지 반복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48056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한입 (One Bite) 이 깨지면 무한 루프 → 토큰 낭비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12064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시대적 의의: 1만원 토큰으로 100 사이클 — Vibe Coding 의 *구조적 이유*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3200" b="0">
                <a:solidFill>
                  <a:srgbClr val="FFFFFF"/>
                </a:solidFill>
                <a:latin typeface="맑은 고딕"/>
              </a:rPr>
              <a:t>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50292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시간 — 위험과 통제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FF8B6E"/>
                </a:solidFill>
                <a:latin typeface="맑은 고딕"/>
              </a:rPr>
              <a:t>⚠ 위험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🛡 통제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한입 깨짐 → 무한 루프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같은 한입 또 돔 → 재작업 폭발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38328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토큰 낭비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max_turns 강제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751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Plan Mode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338328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TodoWrite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393192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Subagent 분리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7315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4800" b="0">
                <a:solidFill>
                  <a:srgbClr val="FFFFFF"/>
                </a:solidFill>
                <a:latin typeface="맑은 고딕"/>
              </a:rPr>
              <a:t>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45720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AAAAAA"/>
                </a:solidFill>
                <a:latin typeface="맑은 고딕"/>
              </a:rPr>
              <a:t>④ 요소 #2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914400"/>
            <a:ext cx="10058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공간 (Space) — 한입감·부패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554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39FF14"/>
                </a:solidFill>
                <a:latin typeface="맑은 고딕"/>
              </a:rPr>
              <a:t>— 한입감·부패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468880"/>
            <a:ext cx="10362895" cy="914400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606040"/>
            <a:ext cx="9997135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800" b="1">
                <a:solidFill>
                  <a:srgbClr val="FFD700"/>
                </a:solidFill>
                <a:latin typeface="맑은 고딕"/>
              </a:rPr>
              <a:t>본질 — 컨텍스트 윈도우 = 유한한 버퍼. 길어질수록 attention 분산 → 부패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840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200K 토큰 윈도우 — 유한 + 부패 가능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48056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50K 차 있을 때와 180K 차 있을 때는 *같은 모델이 아니다*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12064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한도 안에서도 부패한다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5486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3200" b="0">
                <a:solidFill>
                  <a:srgbClr val="FFFFFF"/>
                </a:solidFill>
                <a:latin typeface="맑은 고딕"/>
              </a:rPr>
              <a:t>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50292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000" b="1">
                <a:solidFill>
                  <a:srgbClr val="FFFFFF"/>
                </a:solidFill>
                <a:latin typeface="맑은 고딕"/>
              </a:rPr>
              <a:t>공간 — 위험과 통제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FF8B6E"/>
                </a:solidFill>
                <a:latin typeface="맑은 고딕"/>
              </a:rPr>
              <a:t>⚠ 위험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0" y="1554480"/>
            <a:ext cx="5029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1">
                <a:solidFill>
                  <a:srgbClr val="39FF14"/>
                </a:solidFill>
                <a:latin typeface="맑은 고딕"/>
              </a:rPr>
              <a:t>🛡 통제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FF8B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1A1A1A"/>
          </a:solidFill>
          <a:ln w="19050">
            <a:solidFill>
              <a:srgbClr val="39FF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초반 지시 망각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중복 작업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38328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세부 흐려짐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93192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확신 비대칭 증가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75120" y="228600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CLAUDE.md 200줄 이하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0" y="283464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Compaction 5층 cascade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3383280"/>
            <a:ext cx="48463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500" b="0">
                <a:solidFill>
                  <a:srgbClr val="FFFFFF"/>
                </a:solidFill>
                <a:latin typeface="맑은 고딕"/>
              </a:rPr>
              <a:t>• prefix cache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7315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4800" b="0">
                <a:solidFill>
                  <a:srgbClr val="FFFFFF"/>
                </a:solidFill>
                <a:latin typeface="맑은 고딕"/>
              </a:rPr>
              <a:t>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457200"/>
            <a:ext cx="73152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400" b="0">
                <a:solidFill>
                  <a:srgbClr val="AAAAAA"/>
                </a:solidFill>
                <a:latin typeface="맑은 고딕"/>
              </a:rPr>
              <a:t>④ 요소 #3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914400"/>
            <a:ext cx="10058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2200" b="1">
                <a:solidFill>
                  <a:srgbClr val="FFFFFF"/>
                </a:solidFill>
                <a:latin typeface="맑은 고딕"/>
              </a:rPr>
              <a:t>연결 (Connection) — 호환성·확장성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554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800" b="0">
                <a:solidFill>
                  <a:srgbClr val="39FF14"/>
                </a:solidFill>
                <a:latin typeface="맑은 고딕"/>
              </a:rPr>
              <a:t>— 호환성·확장성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2468880"/>
            <a:ext cx="10362895" cy="914400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19050">
            <a:solidFill>
              <a:srgbClr val="FFD7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606040"/>
            <a:ext cx="9997135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800" b="1">
                <a:solidFill>
                  <a:srgbClr val="FFD700"/>
                </a:solidFill>
                <a:latin typeface="맑은 고딕"/>
              </a:rPr>
              <a:t>본질 — 모델 + 도구 = 에이전트. 모델은 두뇌, 도구가 손과 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84048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도구 없으면 챗봇 — 도구 있어야 에이전트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48056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Subagent + Mailbox = 공간 분리 + 시간 병렬화 + 권한 격리 동시 해결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12064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50000"/>
              </a:lnSpc>
            </a:pPr>
            <a:r>
              <a:rPr sz="1600" b="0">
                <a:solidFill>
                  <a:srgbClr val="FFFFFF"/>
                </a:solidFill>
                <a:latin typeface="맑은 고딕"/>
              </a:rPr>
              <a:t>▸ MCP 표준이 도구 호환성·확장성의 근간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